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7" r:id="rId2"/>
    <p:sldId id="268" r:id="rId3"/>
    <p:sldId id="260" r:id="rId4"/>
    <p:sldId id="265" r:id="rId5"/>
    <p:sldId id="266" r:id="rId6"/>
    <p:sldId id="267"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29"/>
    <a:srgbClr val="F8E08E"/>
    <a:srgbClr val="5DA9DD"/>
    <a:srgbClr val="4267B2"/>
    <a:srgbClr val="FEF3D4"/>
    <a:srgbClr val="E8303B"/>
    <a:srgbClr val="383333"/>
    <a:srgbClr val="C26E68"/>
    <a:srgbClr val="0099D2"/>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35"/>
  </p:normalViewPr>
  <p:slideViewPr>
    <p:cSldViewPr snapToGrid="0" snapToObjects="1">
      <p:cViewPr varScale="1">
        <p:scale>
          <a:sx n="109" d="100"/>
          <a:sy n="109" d="100"/>
        </p:scale>
        <p:origin x="624" y="7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23/07/2019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0958CB1-724F-4E55-93D3-AB195E5D798E}" type="datetimeFigureOut">
              <a:rPr lang="en-ZA" smtClean="0"/>
              <a:t>2019/07/23</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065884C-ACA8-4B3F-96E8-6237BFA0DD3E}" type="slidenum">
              <a:rPr lang="en-ZA" smtClean="0"/>
              <a:t>‹#›</a:t>
            </a:fld>
            <a:endParaRPr lang="en-ZA"/>
          </a:p>
        </p:txBody>
      </p:sp>
    </p:spTree>
    <p:extLst>
      <p:ext uri="{BB962C8B-B14F-4D97-AF65-F5344CB8AC3E}">
        <p14:creationId xmlns:p14="http://schemas.microsoft.com/office/powerpoint/2010/main" val="182993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065884C-ACA8-4B3F-96E8-6237BFA0DD3E}" type="slidenum">
              <a:rPr lang="en-ZA" smtClean="0"/>
              <a:t>1</a:t>
            </a:fld>
            <a:endParaRPr lang="en-ZA"/>
          </a:p>
        </p:txBody>
      </p:sp>
    </p:spTree>
    <p:extLst>
      <p:ext uri="{BB962C8B-B14F-4D97-AF65-F5344CB8AC3E}">
        <p14:creationId xmlns:p14="http://schemas.microsoft.com/office/powerpoint/2010/main" val="354375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065884C-ACA8-4B3F-96E8-6237BFA0DD3E}" type="slidenum">
              <a:rPr lang="en-ZA" smtClean="0"/>
              <a:t>3</a:t>
            </a:fld>
            <a:endParaRPr lang="en-ZA"/>
          </a:p>
        </p:txBody>
      </p:sp>
    </p:spTree>
    <p:extLst>
      <p:ext uri="{BB962C8B-B14F-4D97-AF65-F5344CB8AC3E}">
        <p14:creationId xmlns:p14="http://schemas.microsoft.com/office/powerpoint/2010/main" val="318166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065884C-ACA8-4B3F-96E8-6237BFA0DD3E}" type="slidenum">
              <a:rPr lang="en-ZA" smtClean="0"/>
              <a:t>4</a:t>
            </a:fld>
            <a:endParaRPr lang="en-ZA"/>
          </a:p>
        </p:txBody>
      </p:sp>
    </p:spTree>
    <p:extLst>
      <p:ext uri="{BB962C8B-B14F-4D97-AF65-F5344CB8AC3E}">
        <p14:creationId xmlns:p14="http://schemas.microsoft.com/office/powerpoint/2010/main" val="168911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ZA" sz="2000" dirty="0" smtClean="0"/>
              <a:t>non-</a:t>
            </a:r>
            <a:r>
              <a:rPr lang="en-ZA" sz="2000" i="1" dirty="0" smtClean="0"/>
              <a:t>Lactobacillus</a:t>
            </a:r>
            <a:r>
              <a:rPr lang="en-ZA" sz="2000" dirty="0" smtClean="0"/>
              <a:t>-dominant </a:t>
            </a:r>
            <a:r>
              <a:rPr lang="en-ZA" sz="2000" dirty="0"/>
              <a:t>group seemed to be more inflammatory due to observed elevation of four of the cytokines, IL-8, IL-7, </a:t>
            </a:r>
            <a:r>
              <a:rPr lang="en-ZA" sz="2000" dirty="0" smtClean="0"/>
              <a:t>IP-10, MCP-1 </a:t>
            </a:r>
            <a:r>
              <a:rPr lang="en-ZA" sz="2000" dirty="0"/>
              <a:t>and IL-6 that have been previously been reported to be pro-inflammatory and associated with increased HIV risk</a:t>
            </a:r>
          </a:p>
          <a:p>
            <a:endParaRPr lang="en-ZA" dirty="0"/>
          </a:p>
        </p:txBody>
      </p:sp>
      <p:sp>
        <p:nvSpPr>
          <p:cNvPr id="4" name="Slide Number Placeholder 3"/>
          <p:cNvSpPr>
            <a:spLocks noGrp="1"/>
          </p:cNvSpPr>
          <p:nvPr>
            <p:ph type="sldNum" sz="quarter" idx="10"/>
          </p:nvPr>
        </p:nvSpPr>
        <p:spPr/>
        <p:txBody>
          <a:bodyPr/>
          <a:lstStyle/>
          <a:p>
            <a:fld id="{C065884C-ACA8-4B3F-96E8-6237BFA0DD3E}" type="slidenum">
              <a:rPr lang="en-ZA" smtClean="0"/>
              <a:t>5</a:t>
            </a:fld>
            <a:endParaRPr lang="en-ZA"/>
          </a:p>
        </p:txBody>
      </p:sp>
    </p:spTree>
    <p:extLst>
      <p:ext uri="{BB962C8B-B14F-4D97-AF65-F5344CB8AC3E}">
        <p14:creationId xmlns:p14="http://schemas.microsoft.com/office/powerpoint/2010/main" val="3676622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11.e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emf"/><Relationship Id="rId4" Type="http://schemas.openxmlformats.org/officeDocument/2006/relationships/oleObject" Target="../embeddings/oleObject2.bin"/><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05027"/>
            <a:ext cx="10363200" cy="1470025"/>
          </a:xfrm>
        </p:spPr>
        <p:txBody>
          <a:bodyPr>
            <a:normAutofit fontScale="90000"/>
          </a:bodyPr>
          <a:lstStyle/>
          <a:p>
            <a:r>
              <a:rPr lang="en-ZA" dirty="0"/>
              <a:t>Plasma concentration of injectable contraceptive correlates with reduced </a:t>
            </a:r>
            <a:r>
              <a:rPr lang="en-ZA" dirty="0" err="1"/>
              <a:t>cervicovaginal</a:t>
            </a:r>
            <a:r>
              <a:rPr lang="en-ZA" dirty="0"/>
              <a:t> mucosal growth factor expression in South African women</a:t>
            </a:r>
          </a:p>
        </p:txBody>
      </p:sp>
      <p:sp>
        <p:nvSpPr>
          <p:cNvPr id="3" name="Subtitle 2"/>
          <p:cNvSpPr>
            <a:spLocks noGrp="1"/>
          </p:cNvSpPr>
          <p:nvPr>
            <p:ph type="subTitle" idx="1"/>
          </p:nvPr>
        </p:nvSpPr>
        <p:spPr>
          <a:xfrm>
            <a:off x="1828800" y="3873500"/>
            <a:ext cx="8534400" cy="543143"/>
          </a:xfrm>
        </p:spPr>
        <p:txBody>
          <a:bodyPr/>
          <a:lstStyle/>
          <a:p>
            <a:r>
              <a:rPr lang="en-US" b="1" dirty="0"/>
              <a:t>Refilwe </a:t>
            </a:r>
            <a:r>
              <a:rPr lang="en-US" b="1" dirty="0" err="1"/>
              <a:t>Phemelo</a:t>
            </a:r>
            <a:r>
              <a:rPr lang="en-US" b="1" dirty="0"/>
              <a:t> Molatlhegi</a:t>
            </a:r>
          </a:p>
        </p:txBody>
      </p:sp>
      <p:sp>
        <p:nvSpPr>
          <p:cNvPr id="6" name="Rectangle 5"/>
          <p:cNvSpPr/>
          <p:nvPr/>
        </p:nvSpPr>
        <p:spPr>
          <a:xfrm>
            <a:off x="546100" y="4591162"/>
            <a:ext cx="10972800" cy="1754326"/>
          </a:xfrm>
          <a:prstGeom prst="rect">
            <a:avLst/>
          </a:prstGeom>
        </p:spPr>
        <p:txBody>
          <a:bodyPr wrap="square">
            <a:spAutoFit/>
          </a:bodyPr>
          <a:lstStyle/>
          <a:p>
            <a:pPr algn="ctr"/>
            <a:r>
              <a:rPr lang="en-ZA" dirty="0"/>
              <a:t>Centre for the AIDS Programme of Research in South Africa (</a:t>
            </a:r>
            <a:r>
              <a:rPr lang="en-ZA" b="1" dirty="0"/>
              <a:t>CAPRISA</a:t>
            </a:r>
            <a:r>
              <a:rPr lang="en-ZA" dirty="0"/>
              <a:t>), Durban, South Africa</a:t>
            </a:r>
            <a:endParaRPr lang="en-CA" dirty="0"/>
          </a:p>
          <a:p>
            <a:pPr algn="ctr"/>
            <a:r>
              <a:rPr lang="en-ZA" dirty="0"/>
              <a:t>Department of Medical Microbiology, </a:t>
            </a:r>
            <a:r>
              <a:rPr lang="en-ZA" b="1" dirty="0"/>
              <a:t>U of KwaZulu-Natal</a:t>
            </a:r>
            <a:r>
              <a:rPr lang="en-ZA" dirty="0"/>
              <a:t>, Durban, South Africa</a:t>
            </a:r>
            <a:r>
              <a:rPr lang="en-ZA" baseline="30000" dirty="0"/>
              <a:t> </a:t>
            </a:r>
            <a:endParaRPr lang="en-CA" dirty="0"/>
          </a:p>
          <a:p>
            <a:pPr algn="ctr"/>
            <a:r>
              <a:rPr lang="en-ZA" dirty="0"/>
              <a:t>African Health Research Institute (</a:t>
            </a:r>
            <a:r>
              <a:rPr lang="en-ZA" b="1" dirty="0"/>
              <a:t>AHRI</a:t>
            </a:r>
            <a:r>
              <a:rPr lang="en-ZA" dirty="0"/>
              <a:t>), Durban, South Africa</a:t>
            </a:r>
            <a:endParaRPr lang="en-CA" dirty="0"/>
          </a:p>
          <a:p>
            <a:pPr algn="ctr"/>
            <a:r>
              <a:rPr lang="en-ZA" dirty="0"/>
              <a:t>Medical Microbiology and Infectious Diseases, </a:t>
            </a:r>
            <a:r>
              <a:rPr lang="en-ZA" b="1" dirty="0"/>
              <a:t>U of Manitoba</a:t>
            </a:r>
            <a:r>
              <a:rPr lang="en-ZA" dirty="0"/>
              <a:t>, Winnipeg, Manitoba, Canada</a:t>
            </a:r>
            <a:endParaRPr lang="en-CA" dirty="0"/>
          </a:p>
          <a:p>
            <a:pPr algn="ctr"/>
            <a:r>
              <a:rPr lang="en-ZA" dirty="0"/>
              <a:t>Institute of Infectious Disease and Molecular Medicine (IDM), </a:t>
            </a:r>
            <a:r>
              <a:rPr lang="en-ZA" b="1" dirty="0"/>
              <a:t>U of Cape Town</a:t>
            </a:r>
            <a:r>
              <a:rPr lang="en-ZA" dirty="0"/>
              <a:t>, Cape Town, South Africa</a:t>
            </a:r>
            <a:endParaRPr lang="en-CA" dirty="0"/>
          </a:p>
          <a:p>
            <a:pPr algn="ctr"/>
            <a:endParaRPr lang="en-US" dirty="0">
              <a:solidFill>
                <a:schemeClr val="tx1">
                  <a:lumMod val="85000"/>
                  <a:lumOff val="15000"/>
                </a:schemeClr>
              </a:solidFill>
            </a:endParaRPr>
          </a:p>
        </p:txBody>
      </p:sp>
      <p:pic>
        <p:nvPicPr>
          <p:cNvPr id="5" name="Picture 4"/>
          <p:cNvPicPr>
            <a:picLocks noChangeAspect="1"/>
          </p:cNvPicPr>
          <p:nvPr/>
        </p:nvPicPr>
        <p:blipFill rotWithShape="1">
          <a:blip r:embed="rId3"/>
          <a:srcRect l="30469" t="27489" r="14805" b="39370"/>
          <a:stretch/>
        </p:blipFill>
        <p:spPr>
          <a:xfrm>
            <a:off x="222111" y="189722"/>
            <a:ext cx="4142723" cy="1410478"/>
          </a:xfrm>
          <a:prstGeom prst="rect">
            <a:avLst/>
          </a:prstGeom>
        </p:spPr>
      </p:pic>
      <p:pic>
        <p:nvPicPr>
          <p:cNvPr id="5122" name="Picture 2" descr="Image result for UKZ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6687" y="67588"/>
            <a:ext cx="4198937" cy="153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a:t>Conflict of interest</a:t>
            </a:r>
          </a:p>
        </p:txBody>
      </p:sp>
      <p:sp>
        <p:nvSpPr>
          <p:cNvPr id="3" name="Content Placeholder 2"/>
          <p:cNvSpPr>
            <a:spLocks noGrp="1"/>
          </p:cNvSpPr>
          <p:nvPr>
            <p:ph idx="1"/>
          </p:nvPr>
        </p:nvSpPr>
        <p:spPr/>
        <p:txBody>
          <a:bodyPr>
            <a:normAutofit/>
          </a:bodyPr>
          <a:lstStyle/>
          <a:p>
            <a:r>
              <a:rPr lang="en-ZA" sz="2400" dirty="0"/>
              <a:t>No conflicts to declare</a:t>
            </a:r>
          </a:p>
        </p:txBody>
      </p:sp>
    </p:spTree>
    <p:extLst>
      <p:ext uri="{BB962C8B-B14F-4D97-AF65-F5344CB8AC3E}">
        <p14:creationId xmlns:p14="http://schemas.microsoft.com/office/powerpoint/2010/main" val="3252197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2892"/>
            <a:ext cx="10972800" cy="944560"/>
          </a:xfrm>
        </p:spPr>
        <p:txBody>
          <a:bodyPr>
            <a:normAutofit/>
          </a:bodyPr>
          <a:lstStyle/>
          <a:p>
            <a:r>
              <a:rPr lang="en-US" sz="2400" dirty="0"/>
              <a:t>Background </a:t>
            </a:r>
          </a:p>
        </p:txBody>
      </p:sp>
      <p:sp>
        <p:nvSpPr>
          <p:cNvPr id="3" name="Content Placeholder 2"/>
          <p:cNvSpPr>
            <a:spLocks noGrp="1"/>
          </p:cNvSpPr>
          <p:nvPr>
            <p:ph idx="1"/>
          </p:nvPr>
        </p:nvSpPr>
        <p:spPr>
          <a:xfrm>
            <a:off x="330468" y="1239144"/>
            <a:ext cx="6137710" cy="4661142"/>
          </a:xfrm>
        </p:spPr>
        <p:txBody>
          <a:bodyPr>
            <a:normAutofit lnSpcReduction="10000"/>
          </a:bodyPr>
          <a:lstStyle/>
          <a:p>
            <a:r>
              <a:rPr lang="en-ZA" sz="2200" dirty="0"/>
              <a:t>Inconsistent data on injectable contraception use and HIV risk may be due to inaccuracy of self-reported data, unknown timing of injection, and interactions with other mucosal transmission co-factors.</a:t>
            </a:r>
          </a:p>
          <a:p>
            <a:r>
              <a:rPr lang="en-ZA" sz="2200" dirty="0"/>
              <a:t>We quantified plasma concentrations of DMPA in women from the CAPRISA 004 study (n=664), providing an opportunity to measure dose-dependent associations between DMPA and mucosal immunology</a:t>
            </a:r>
          </a:p>
          <a:p>
            <a:r>
              <a:rPr lang="en-ZA" sz="2200" dirty="0"/>
              <a:t>DMPA levels were modelled as high, medium, low, and none, and correlated to a panel of 48 cytokines measured in </a:t>
            </a:r>
            <a:r>
              <a:rPr lang="en-ZA" sz="2200" dirty="0" err="1"/>
              <a:t>cervicovaginal</a:t>
            </a:r>
            <a:r>
              <a:rPr lang="en-ZA" sz="2200" dirty="0"/>
              <a:t> lavage (CVL)</a:t>
            </a:r>
          </a:p>
        </p:txBody>
      </p:sp>
      <p:grpSp>
        <p:nvGrpSpPr>
          <p:cNvPr id="4" name="Group 3"/>
          <p:cNvGrpSpPr/>
          <p:nvPr/>
        </p:nvGrpSpPr>
        <p:grpSpPr>
          <a:xfrm>
            <a:off x="6652940" y="1448083"/>
            <a:ext cx="5012849" cy="3353968"/>
            <a:chOff x="6652940" y="1448083"/>
            <a:chExt cx="5012849" cy="3353968"/>
          </a:xfrm>
        </p:grpSpPr>
        <p:pic>
          <p:nvPicPr>
            <p:cNvPr id="5" name="Picture 4"/>
            <p:cNvPicPr>
              <a:picLocks noChangeAspect="1"/>
            </p:cNvPicPr>
            <p:nvPr/>
          </p:nvPicPr>
          <p:blipFill rotWithShape="1">
            <a:blip r:embed="rId3"/>
            <a:srcRect l="22069" t="28813" r="41500" b="27832"/>
            <a:stretch/>
          </p:blipFill>
          <p:spPr>
            <a:xfrm>
              <a:off x="6652940" y="1448083"/>
              <a:ext cx="5012849" cy="3353968"/>
            </a:xfrm>
            <a:prstGeom prst="rect">
              <a:avLst/>
            </a:prstGeom>
          </p:spPr>
        </p:pic>
        <p:sp>
          <p:nvSpPr>
            <p:cNvPr id="8" name="TextBox 7">
              <a:extLst>
                <a:ext uri="{FF2B5EF4-FFF2-40B4-BE49-F238E27FC236}">
                  <a16:creationId xmlns:a16="http://schemas.microsoft.com/office/drawing/2014/main" id="{70C17FE7-3BCE-4C48-B3A7-A5B3CFA59702}"/>
                </a:ext>
              </a:extLst>
            </p:cNvPr>
            <p:cNvSpPr txBox="1"/>
            <p:nvPr/>
          </p:nvSpPr>
          <p:spPr>
            <a:xfrm>
              <a:off x="7828107" y="1632722"/>
              <a:ext cx="3452702" cy="646331"/>
            </a:xfrm>
            <a:prstGeom prst="rect">
              <a:avLst/>
            </a:prstGeom>
            <a:noFill/>
          </p:spPr>
          <p:txBody>
            <a:bodyPr wrap="square" rtlCol="0">
              <a:spAutoFit/>
            </a:bodyPr>
            <a:lstStyle/>
            <a:p>
              <a:r>
                <a:rPr lang="en-US" dirty="0"/>
                <a:t>Kinetics of DMPA decay in plasma following injection</a:t>
              </a:r>
            </a:p>
          </p:txBody>
        </p:sp>
      </p:grpSp>
    </p:spTree>
    <p:extLst>
      <p:ext uri="{BB962C8B-B14F-4D97-AF65-F5344CB8AC3E}">
        <p14:creationId xmlns:p14="http://schemas.microsoft.com/office/powerpoint/2010/main" val="366956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0041" y="118807"/>
            <a:ext cx="11872912" cy="461665"/>
          </a:xfrm>
          <a:prstGeom prst="rect">
            <a:avLst/>
          </a:prstGeom>
        </p:spPr>
        <p:txBody>
          <a:bodyPr wrap="square">
            <a:spAutoFit/>
          </a:bodyPr>
          <a:lstStyle/>
          <a:p>
            <a:r>
              <a:rPr lang="en-ZA" sz="2400" dirty="0">
                <a:solidFill>
                  <a:srgbClr val="EF4129"/>
                </a:solidFill>
                <a:effectLst/>
                <a:ea typeface="Calibri" panose="020F0502020204030204" pitchFamily="34" charset="0"/>
              </a:rPr>
              <a:t>DMPA </a:t>
            </a:r>
            <a:r>
              <a:rPr lang="en-ZA" sz="2400" dirty="0">
                <a:solidFill>
                  <a:srgbClr val="EF4129"/>
                </a:solidFill>
                <a:ea typeface="Calibri" panose="020F0502020204030204" pitchFamily="34" charset="0"/>
              </a:rPr>
              <a:t>was </a:t>
            </a:r>
            <a:r>
              <a:rPr lang="en-ZA" sz="2400" dirty="0">
                <a:solidFill>
                  <a:srgbClr val="EF4129"/>
                </a:solidFill>
                <a:effectLst/>
                <a:ea typeface="Calibri" panose="020F0502020204030204" pitchFamily="34" charset="0"/>
              </a:rPr>
              <a:t>associated with reduced growth factors (particularly </a:t>
            </a:r>
            <a:r>
              <a:rPr lang="en-ZA" sz="2400" dirty="0" smtClean="0">
                <a:solidFill>
                  <a:srgbClr val="EF4129"/>
                </a:solidFill>
                <a:effectLst/>
                <a:ea typeface="Calibri" panose="020F0502020204030204" pitchFamily="34" charset="0"/>
              </a:rPr>
              <a:t>G-CSF </a:t>
            </a:r>
            <a:r>
              <a:rPr lang="en-ZA" sz="2400" dirty="0">
                <a:solidFill>
                  <a:srgbClr val="EF4129"/>
                </a:solidFill>
                <a:effectLst/>
                <a:ea typeface="Calibri" panose="020F0502020204030204" pitchFamily="34" charset="0"/>
              </a:rPr>
              <a:t>and </a:t>
            </a:r>
            <a:r>
              <a:rPr lang="en-ZA" sz="2400" dirty="0" smtClean="0">
                <a:solidFill>
                  <a:srgbClr val="EF4129"/>
                </a:solidFill>
                <a:effectLst/>
                <a:ea typeface="Calibri" panose="020F0502020204030204" pitchFamily="34" charset="0"/>
              </a:rPr>
              <a:t>M-CSF</a:t>
            </a:r>
            <a:r>
              <a:rPr lang="en-ZA" sz="2400" dirty="0">
                <a:solidFill>
                  <a:srgbClr val="EF4129"/>
                </a:solidFill>
                <a:effectLst/>
                <a:ea typeface="Calibri" panose="020F0502020204030204" pitchFamily="34" charset="0"/>
              </a:rPr>
              <a:t>)</a:t>
            </a:r>
            <a:endParaRPr lang="en-ZA" sz="2400" dirty="0">
              <a:solidFill>
                <a:srgbClr val="EF4129"/>
              </a:solidFill>
            </a:endParaRPr>
          </a:p>
        </p:txBody>
      </p:sp>
      <p:sp>
        <p:nvSpPr>
          <p:cNvPr id="12" name="Content Placeholder 3"/>
          <p:cNvSpPr>
            <a:spLocks noGrp="1"/>
          </p:cNvSpPr>
          <p:nvPr>
            <p:ph sz="half" idx="2"/>
          </p:nvPr>
        </p:nvSpPr>
        <p:spPr>
          <a:xfrm>
            <a:off x="442913" y="4687751"/>
            <a:ext cx="11301412" cy="1482672"/>
          </a:xfrm>
        </p:spPr>
        <p:txBody>
          <a:bodyPr>
            <a:normAutofit fontScale="85000" lnSpcReduction="20000"/>
          </a:bodyPr>
          <a:lstStyle/>
          <a:p>
            <a:r>
              <a:rPr lang="en-ZA" sz="2000" dirty="0"/>
              <a:t>DMPA was not broadly inflammatory in our study population, even when at its highest levels. </a:t>
            </a:r>
          </a:p>
          <a:p>
            <a:pPr lvl="1"/>
            <a:r>
              <a:rPr lang="en-ZA" sz="1600" dirty="0"/>
              <a:t>Dose-dependent inverse association between DMPA and </a:t>
            </a:r>
            <a:r>
              <a:rPr lang="en-ZA" sz="1600" dirty="0" smtClean="0"/>
              <a:t>M-CSF/G-CSF </a:t>
            </a:r>
            <a:r>
              <a:rPr lang="en-ZA" sz="1600" dirty="0"/>
              <a:t>significant after adjusting for: HSV-2, age, study arm, study site, number of sex acts per month, condom use and microbial grouping</a:t>
            </a:r>
          </a:p>
          <a:p>
            <a:pPr lvl="1"/>
            <a:r>
              <a:rPr lang="en-ZA" sz="1600" dirty="0">
                <a:solidFill>
                  <a:schemeClr val="tx1"/>
                </a:solidFill>
              </a:rPr>
              <a:t>Downregulation of these growth factors could be associated with impairment of the mucosal barrier</a:t>
            </a:r>
            <a:endParaRPr lang="en-ZA" sz="1600" dirty="0"/>
          </a:p>
          <a:p>
            <a:r>
              <a:rPr lang="en-ZA" sz="2000" dirty="0"/>
              <a:t>Low MPA/high G-CSF and M-CSF had higher levels of proteins important for mucosal fluid function, protein processing, integrin-binding, and factors involved in growth and keratinization</a:t>
            </a:r>
          </a:p>
          <a:p>
            <a:pPr marL="0" indent="0">
              <a:buNone/>
            </a:pPr>
            <a:endParaRPr lang="en-ZA" sz="2400" dirty="0"/>
          </a:p>
        </p:txBody>
      </p:sp>
      <p:pic>
        <p:nvPicPr>
          <p:cNvPr id="18" name="Picture 17">
            <a:extLst>
              <a:ext uri="{FF2B5EF4-FFF2-40B4-BE49-F238E27FC236}">
                <a16:creationId xmlns:a16="http://schemas.microsoft.com/office/drawing/2014/main" id="{F481A730-A346-C042-BFD4-D84DC1D95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3226" y="583081"/>
            <a:ext cx="5321145" cy="3947670"/>
          </a:xfrm>
          <a:prstGeom prst="rect">
            <a:avLst/>
          </a:prstGeom>
        </p:spPr>
      </p:pic>
      <p:grpSp>
        <p:nvGrpSpPr>
          <p:cNvPr id="8" name="Group 7"/>
          <p:cNvGrpSpPr/>
          <p:nvPr/>
        </p:nvGrpSpPr>
        <p:grpSpPr>
          <a:xfrm>
            <a:off x="300041" y="564554"/>
            <a:ext cx="6533433" cy="3983807"/>
            <a:chOff x="300041" y="564554"/>
            <a:chExt cx="6533433" cy="3983807"/>
          </a:xfrm>
        </p:grpSpPr>
        <p:grpSp>
          <p:nvGrpSpPr>
            <p:cNvPr id="4" name="Group 3"/>
            <p:cNvGrpSpPr/>
            <p:nvPr/>
          </p:nvGrpSpPr>
          <p:grpSpPr>
            <a:xfrm>
              <a:off x="300041" y="4286751"/>
              <a:ext cx="6533433" cy="261610"/>
              <a:chOff x="300041" y="4286751"/>
              <a:chExt cx="6533433" cy="261610"/>
            </a:xfrm>
          </p:grpSpPr>
          <p:sp>
            <p:nvSpPr>
              <p:cNvPr id="14" name="Rectangle 13"/>
              <p:cNvSpPr/>
              <p:nvPr/>
            </p:nvSpPr>
            <p:spPr>
              <a:xfrm>
                <a:off x="2972895" y="4382876"/>
                <a:ext cx="91440" cy="63544"/>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sp>
            <p:nvSpPr>
              <p:cNvPr id="16" name="Rectangle 15"/>
              <p:cNvSpPr/>
              <p:nvPr/>
            </p:nvSpPr>
            <p:spPr>
              <a:xfrm>
                <a:off x="5025567" y="4382458"/>
                <a:ext cx="91440" cy="45719"/>
              </a:xfrm>
              <a:prstGeom prst="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sp>
            <p:nvSpPr>
              <p:cNvPr id="9" name="Rectangle 8"/>
              <p:cNvSpPr/>
              <p:nvPr/>
            </p:nvSpPr>
            <p:spPr>
              <a:xfrm>
                <a:off x="300041" y="4366213"/>
                <a:ext cx="91440" cy="63544"/>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sp>
            <p:nvSpPr>
              <p:cNvPr id="13" name="Rectangle 12"/>
              <p:cNvSpPr/>
              <p:nvPr/>
            </p:nvSpPr>
            <p:spPr>
              <a:xfrm>
                <a:off x="1778111" y="4383122"/>
                <a:ext cx="91440" cy="63544"/>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sp>
            <p:nvSpPr>
              <p:cNvPr id="7" name="Rectangle 6"/>
              <p:cNvSpPr/>
              <p:nvPr/>
            </p:nvSpPr>
            <p:spPr>
              <a:xfrm>
                <a:off x="391481" y="4286751"/>
                <a:ext cx="6441993" cy="261610"/>
              </a:xfrm>
              <a:prstGeom prst="rect">
                <a:avLst/>
              </a:prstGeom>
            </p:spPr>
            <p:txBody>
              <a:bodyPr wrap="square">
                <a:spAutoFit/>
              </a:bodyPr>
              <a:lstStyle/>
              <a:p>
                <a:r>
                  <a:rPr lang="en-ZA" sz="1100" b="1" dirty="0">
                    <a:latin typeface="Arial" panose="020B0604020202020204" pitchFamily="34" charset="0"/>
                    <a:ea typeface="Calibri" panose="020F0502020204030204" pitchFamily="34" charset="0"/>
                  </a:rPr>
                  <a:t>Pro-inflammatory	   Chemokines         G</a:t>
                </a:r>
                <a:r>
                  <a:rPr lang="en-ZA" sz="1100" b="1" dirty="0">
                    <a:effectLst/>
                    <a:latin typeface="Arial" panose="020B0604020202020204" pitchFamily="34" charset="0"/>
                    <a:ea typeface="Calibri" panose="020F0502020204030204" pitchFamily="34" charset="0"/>
                  </a:rPr>
                  <a:t>rowth factors	      </a:t>
                </a:r>
                <a:r>
                  <a:rPr lang="en-ZA" sz="1100" b="1" dirty="0">
                    <a:latin typeface="Arial" panose="020B0604020202020204" pitchFamily="34" charset="0"/>
                    <a:ea typeface="Calibri" panose="020F0502020204030204" pitchFamily="34" charset="0"/>
                  </a:rPr>
                  <a:t>A</a:t>
                </a:r>
                <a:r>
                  <a:rPr lang="en-ZA" sz="1100" b="1" dirty="0">
                    <a:effectLst/>
                    <a:latin typeface="Arial" panose="020B0604020202020204" pitchFamily="34" charset="0"/>
                    <a:ea typeface="Calibri" panose="020F0502020204030204" pitchFamily="34" charset="0"/>
                  </a:rPr>
                  <a:t>daptive </a:t>
                </a:r>
                <a:r>
                  <a:rPr lang="en-ZA" sz="1100" b="1" dirty="0">
                    <a:latin typeface="Arial" panose="020B0604020202020204" pitchFamily="34" charset="0"/>
                    <a:ea typeface="Calibri" panose="020F0502020204030204" pitchFamily="34" charset="0"/>
                  </a:rPr>
                  <a:t> 	   </a:t>
                </a:r>
                <a:r>
                  <a:rPr lang="en-ZA" sz="1100" b="1" dirty="0" smtClean="0">
                    <a:latin typeface="Arial" panose="020B0604020202020204" pitchFamily="34" charset="0"/>
                    <a:ea typeface="Calibri" panose="020F0502020204030204" pitchFamily="34" charset="0"/>
                  </a:rPr>
                  <a:t> </a:t>
                </a:r>
                <a:r>
                  <a:rPr lang="en-ZA" sz="1100" b="1" dirty="0" smtClean="0">
                    <a:effectLst/>
                    <a:latin typeface="Arial" panose="020B0604020202020204" pitchFamily="34" charset="0"/>
                    <a:ea typeface="Calibri" panose="020F0502020204030204" pitchFamily="34" charset="0"/>
                  </a:rPr>
                  <a:t>Anti-inflammatory </a:t>
                </a:r>
                <a:endParaRPr lang="en-ZA" sz="1100" b="1" dirty="0"/>
              </a:p>
            </p:txBody>
          </p:sp>
          <p:sp>
            <p:nvSpPr>
              <p:cNvPr id="15" name="Rectangle 14"/>
              <p:cNvSpPr/>
              <p:nvPr/>
            </p:nvSpPr>
            <p:spPr>
              <a:xfrm>
                <a:off x="4213702" y="4386223"/>
                <a:ext cx="91440" cy="63544"/>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grpSp>
        <p:graphicFrame>
          <p:nvGraphicFramePr>
            <p:cNvPr id="5" name="Object 4"/>
            <p:cNvGraphicFramePr>
              <a:graphicFrameLocks noChangeAspect="1"/>
            </p:cNvGraphicFramePr>
            <p:nvPr>
              <p:extLst>
                <p:ext uri="{D42A27DB-BD31-4B8C-83A1-F6EECF244321}">
                  <p14:modId xmlns:p14="http://schemas.microsoft.com/office/powerpoint/2010/main" val="4186075223"/>
                </p:ext>
              </p:extLst>
            </p:nvPr>
          </p:nvGraphicFramePr>
          <p:xfrm>
            <a:off x="300041" y="564554"/>
            <a:ext cx="6261932" cy="3677450"/>
          </p:xfrm>
          <a:graphic>
            <a:graphicData uri="http://schemas.openxmlformats.org/presentationml/2006/ole">
              <mc:AlternateContent xmlns:mc="http://schemas.openxmlformats.org/markup-compatibility/2006">
                <mc:Choice xmlns:v="urn:schemas-microsoft-com:vml" Requires="v">
                  <p:oleObj spid="_x0000_s3159" name="Prism 7" r:id="rId5" imgW="9367130" imgH="7900699" progId="Prism7.Document">
                    <p:embed/>
                  </p:oleObj>
                </mc:Choice>
                <mc:Fallback>
                  <p:oleObj name="Prism 7" r:id="rId5" imgW="9367130" imgH="7900699" progId="Prism7.Document">
                    <p:embed/>
                    <p:pic>
                      <p:nvPicPr>
                        <p:cNvPr id="0" name=""/>
                        <p:cNvPicPr/>
                        <p:nvPr/>
                      </p:nvPicPr>
                      <p:blipFill>
                        <a:blip r:embed="rId6"/>
                        <a:stretch>
                          <a:fillRect/>
                        </a:stretch>
                      </p:blipFill>
                      <p:spPr>
                        <a:xfrm>
                          <a:off x="300041" y="564554"/>
                          <a:ext cx="6261932" cy="3677450"/>
                        </a:xfrm>
                        <a:prstGeom prst="rect">
                          <a:avLst/>
                        </a:prstGeom>
                      </p:spPr>
                    </p:pic>
                  </p:oleObj>
                </mc:Fallback>
              </mc:AlternateContent>
            </a:graphicData>
          </a:graphic>
        </p:graphicFrame>
      </p:grpSp>
    </p:spTree>
    <p:extLst>
      <p:ext uri="{BB962C8B-B14F-4D97-AF65-F5344CB8AC3E}">
        <p14:creationId xmlns:p14="http://schemas.microsoft.com/office/powerpoint/2010/main" val="320978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37052" y="149566"/>
            <a:ext cx="10903875" cy="707886"/>
          </a:xfrm>
          <a:prstGeom prst="rect">
            <a:avLst/>
          </a:prstGeom>
        </p:spPr>
        <p:txBody>
          <a:bodyPr wrap="square">
            <a:spAutoFit/>
          </a:bodyPr>
          <a:lstStyle/>
          <a:p>
            <a:r>
              <a:rPr lang="en-ZA" dirty="0"/>
              <a:t>The biological effects of DMPA may vary depending on co-factors including age, HSV-2 status and vaginal microbiome composition.</a:t>
            </a:r>
          </a:p>
        </p:txBody>
      </p:sp>
      <p:grpSp>
        <p:nvGrpSpPr>
          <p:cNvPr id="23" name="Group 22"/>
          <p:cNvGrpSpPr/>
          <p:nvPr/>
        </p:nvGrpSpPr>
        <p:grpSpPr>
          <a:xfrm>
            <a:off x="242047" y="474933"/>
            <a:ext cx="11513193" cy="5827894"/>
            <a:chOff x="242047" y="860709"/>
            <a:chExt cx="11513193" cy="5827894"/>
          </a:xfrm>
        </p:grpSpPr>
        <p:grpSp>
          <p:nvGrpSpPr>
            <p:cNvPr id="24" name="Group 23"/>
            <p:cNvGrpSpPr/>
            <p:nvPr/>
          </p:nvGrpSpPr>
          <p:grpSpPr>
            <a:xfrm>
              <a:off x="242047" y="995083"/>
              <a:ext cx="11435501" cy="5662790"/>
              <a:chOff x="0" y="-299092"/>
              <a:chExt cx="11674586" cy="6954449"/>
            </a:xfrm>
          </p:grpSpPr>
          <p:grpSp>
            <p:nvGrpSpPr>
              <p:cNvPr id="26" name="Group 25"/>
              <p:cNvGrpSpPr/>
              <p:nvPr/>
            </p:nvGrpSpPr>
            <p:grpSpPr>
              <a:xfrm>
                <a:off x="0" y="1216678"/>
                <a:ext cx="4276725" cy="5418137"/>
                <a:chOff x="0" y="1216677"/>
                <a:chExt cx="4276725" cy="5418137"/>
              </a:xfrm>
            </p:grpSpPr>
            <p:graphicFrame>
              <p:nvGraphicFramePr>
                <p:cNvPr id="34" name="Object 33"/>
                <p:cNvGraphicFramePr>
                  <a:graphicFrameLocks noChangeAspect="1"/>
                </p:cNvGraphicFramePr>
                <p:nvPr>
                  <p:extLst>
                    <p:ext uri="{D42A27DB-BD31-4B8C-83A1-F6EECF244321}">
                      <p14:modId xmlns:p14="http://schemas.microsoft.com/office/powerpoint/2010/main" val="478151420"/>
                    </p:ext>
                  </p:extLst>
                </p:nvPr>
              </p:nvGraphicFramePr>
              <p:xfrm>
                <a:off x="0" y="1216677"/>
                <a:ext cx="4276725" cy="5418137"/>
              </p:xfrm>
              <a:graphic>
                <a:graphicData uri="http://schemas.openxmlformats.org/presentationml/2006/ole">
                  <mc:AlternateContent xmlns:mc="http://schemas.openxmlformats.org/markup-compatibility/2006">
                    <mc:Choice xmlns:v="urn:schemas-microsoft-com:vml" Requires="v">
                      <p:oleObj spid="_x0000_s4347" name="Prism 7" r:id="rId4" imgW="5977893" imgH="7574400" progId="Prism7.Document">
                        <p:embed/>
                      </p:oleObj>
                    </mc:Choice>
                    <mc:Fallback>
                      <p:oleObj name="Prism 7" r:id="rId4" imgW="5977893" imgH="7574400" progId="Prism7.Document">
                        <p:embed/>
                        <p:pic>
                          <p:nvPicPr>
                            <p:cNvPr id="0" name=""/>
                            <p:cNvPicPr/>
                            <p:nvPr/>
                          </p:nvPicPr>
                          <p:blipFill>
                            <a:blip r:embed="rId5"/>
                            <a:stretch>
                              <a:fillRect/>
                            </a:stretch>
                          </p:blipFill>
                          <p:spPr>
                            <a:xfrm>
                              <a:off x="0" y="1216677"/>
                              <a:ext cx="4276725" cy="5418137"/>
                            </a:xfrm>
                            <a:prstGeom prst="rect">
                              <a:avLst/>
                            </a:prstGeom>
                          </p:spPr>
                        </p:pic>
                      </p:oleObj>
                    </mc:Fallback>
                  </mc:AlternateContent>
                </a:graphicData>
              </a:graphic>
            </p:graphicFrame>
            <p:sp>
              <p:nvSpPr>
                <p:cNvPr id="35" name="Rectangle 34"/>
                <p:cNvSpPr/>
                <p:nvPr/>
              </p:nvSpPr>
              <p:spPr>
                <a:xfrm>
                  <a:off x="376518" y="5109882"/>
                  <a:ext cx="3281082" cy="10085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ectangle 35"/>
                <p:cNvSpPr/>
                <p:nvPr/>
              </p:nvSpPr>
              <p:spPr>
                <a:xfrm>
                  <a:off x="376518" y="3536576"/>
                  <a:ext cx="3294529" cy="14926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ectangle 36"/>
                <p:cNvSpPr/>
                <p:nvPr/>
              </p:nvSpPr>
              <p:spPr>
                <a:xfrm>
                  <a:off x="349624" y="1438835"/>
                  <a:ext cx="3321423" cy="199016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27" name="Group 26"/>
              <p:cNvGrpSpPr/>
              <p:nvPr/>
            </p:nvGrpSpPr>
            <p:grpSpPr>
              <a:xfrm>
                <a:off x="3770494" y="3160056"/>
                <a:ext cx="4044771" cy="3495301"/>
                <a:chOff x="3770494" y="3160056"/>
                <a:chExt cx="4044771" cy="3495301"/>
              </a:xfrm>
            </p:grpSpPr>
            <p:graphicFrame>
              <p:nvGraphicFramePr>
                <p:cNvPr id="32" name="Object 31"/>
                <p:cNvGraphicFramePr>
                  <a:graphicFrameLocks noChangeAspect="1"/>
                </p:cNvGraphicFramePr>
                <p:nvPr>
                  <p:extLst>
                    <p:ext uri="{D42A27DB-BD31-4B8C-83A1-F6EECF244321}">
                      <p14:modId xmlns:p14="http://schemas.microsoft.com/office/powerpoint/2010/main" val="3240126663"/>
                    </p:ext>
                  </p:extLst>
                </p:nvPr>
              </p:nvGraphicFramePr>
              <p:xfrm>
                <a:off x="3770494" y="3160056"/>
                <a:ext cx="4044771" cy="3495301"/>
              </p:xfrm>
              <a:graphic>
                <a:graphicData uri="http://schemas.openxmlformats.org/presentationml/2006/ole">
                  <mc:AlternateContent xmlns:mc="http://schemas.openxmlformats.org/markup-compatibility/2006">
                    <mc:Choice xmlns:v="urn:schemas-microsoft-com:vml" Requires="v">
                      <p:oleObj spid="_x0000_s4348" name="Prism 7" r:id="rId6" imgW="5726158" imgH="4948877" progId="Prism7.Document">
                        <p:embed/>
                      </p:oleObj>
                    </mc:Choice>
                    <mc:Fallback>
                      <p:oleObj name="Prism 7" r:id="rId6" imgW="5726158" imgH="4948877" progId="Prism7.Document">
                        <p:embed/>
                        <p:pic>
                          <p:nvPicPr>
                            <p:cNvPr id="0" name=""/>
                            <p:cNvPicPr/>
                            <p:nvPr/>
                          </p:nvPicPr>
                          <p:blipFill>
                            <a:blip r:embed="rId7"/>
                            <a:stretch>
                              <a:fillRect/>
                            </a:stretch>
                          </p:blipFill>
                          <p:spPr>
                            <a:xfrm>
                              <a:off x="3770494" y="3160056"/>
                              <a:ext cx="4044771" cy="3495301"/>
                            </a:xfrm>
                            <a:prstGeom prst="rect">
                              <a:avLst/>
                            </a:prstGeom>
                          </p:spPr>
                        </p:pic>
                      </p:oleObj>
                    </mc:Fallback>
                  </mc:AlternateContent>
                </a:graphicData>
              </a:graphic>
            </p:graphicFrame>
            <p:sp>
              <p:nvSpPr>
                <p:cNvPr id="33" name="Rectangle 32"/>
                <p:cNvSpPr/>
                <p:nvPr/>
              </p:nvSpPr>
              <p:spPr>
                <a:xfrm>
                  <a:off x="4034118" y="3402106"/>
                  <a:ext cx="3469341" cy="26894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28" name="Group 27"/>
              <p:cNvGrpSpPr/>
              <p:nvPr/>
            </p:nvGrpSpPr>
            <p:grpSpPr>
              <a:xfrm>
                <a:off x="7909409" y="-299092"/>
                <a:ext cx="3765177" cy="6480827"/>
                <a:chOff x="7909409" y="-299092"/>
                <a:chExt cx="3765177" cy="6480828"/>
              </a:xfrm>
            </p:grpSpPr>
            <p:sp>
              <p:nvSpPr>
                <p:cNvPr id="29" name="Rectangle 28"/>
                <p:cNvSpPr/>
                <p:nvPr/>
              </p:nvSpPr>
              <p:spPr>
                <a:xfrm>
                  <a:off x="7936586" y="4244240"/>
                  <a:ext cx="3724835" cy="1937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p:cNvSpPr/>
                <p:nvPr/>
              </p:nvSpPr>
              <p:spPr>
                <a:xfrm>
                  <a:off x="7909409" y="3435602"/>
                  <a:ext cx="3765177" cy="71269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p:cNvSpPr/>
                <p:nvPr/>
              </p:nvSpPr>
              <p:spPr>
                <a:xfrm>
                  <a:off x="7909409" y="-299092"/>
                  <a:ext cx="3765177" cy="363136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graphicFrame>
          <p:nvGraphicFramePr>
            <p:cNvPr id="25" name="Object 24"/>
            <p:cNvGraphicFramePr>
              <a:graphicFrameLocks noChangeAspect="1"/>
            </p:cNvGraphicFramePr>
            <p:nvPr>
              <p:extLst>
                <p:ext uri="{D42A27DB-BD31-4B8C-83A1-F6EECF244321}">
                  <p14:modId xmlns:p14="http://schemas.microsoft.com/office/powerpoint/2010/main" val="2112255876"/>
                </p:ext>
              </p:extLst>
            </p:nvPr>
          </p:nvGraphicFramePr>
          <p:xfrm>
            <a:off x="7791999" y="860709"/>
            <a:ext cx="3963241" cy="5827894"/>
          </p:xfrm>
          <a:graphic>
            <a:graphicData uri="http://schemas.openxmlformats.org/presentationml/2006/ole">
              <mc:AlternateContent xmlns:mc="http://schemas.openxmlformats.org/markup-compatibility/2006">
                <mc:Choice xmlns:v="urn:schemas-microsoft-com:vml" Requires="v">
                  <p:oleObj spid="_x0000_s4349" name="Prism 7" r:id="rId8" imgW="6705007" imgH="9861378" progId="Prism7.Document">
                    <p:embed/>
                  </p:oleObj>
                </mc:Choice>
                <mc:Fallback>
                  <p:oleObj name="Prism 7" r:id="rId8" imgW="6705007" imgH="9861378" progId="Prism7.Document">
                    <p:embed/>
                    <p:pic>
                      <p:nvPicPr>
                        <p:cNvPr id="0" name=""/>
                        <p:cNvPicPr/>
                        <p:nvPr/>
                      </p:nvPicPr>
                      <p:blipFill>
                        <a:blip r:embed="rId9"/>
                        <a:stretch>
                          <a:fillRect/>
                        </a:stretch>
                      </p:blipFill>
                      <p:spPr>
                        <a:xfrm>
                          <a:off x="7791999" y="860709"/>
                          <a:ext cx="3963241" cy="5827894"/>
                        </a:xfrm>
                        <a:prstGeom prst="rect">
                          <a:avLst/>
                        </a:prstGeom>
                      </p:spPr>
                    </p:pic>
                  </p:oleObj>
                </mc:Fallback>
              </mc:AlternateContent>
            </a:graphicData>
          </a:graphic>
        </p:graphicFrame>
      </p:grpSp>
      <p:grpSp>
        <p:nvGrpSpPr>
          <p:cNvPr id="45" name="Group 44"/>
          <p:cNvGrpSpPr/>
          <p:nvPr/>
        </p:nvGrpSpPr>
        <p:grpSpPr>
          <a:xfrm>
            <a:off x="5153498" y="2181615"/>
            <a:ext cx="1879607" cy="1107996"/>
            <a:chOff x="8186738" y="1202275"/>
            <a:chExt cx="1971675" cy="1479637"/>
          </a:xfrm>
        </p:grpSpPr>
        <p:sp>
          <p:nvSpPr>
            <p:cNvPr id="46" name="Rectangle 45"/>
            <p:cNvSpPr/>
            <p:nvPr/>
          </p:nvSpPr>
          <p:spPr>
            <a:xfrm>
              <a:off x="8186738" y="1202275"/>
              <a:ext cx="1971675" cy="1479637"/>
            </a:xfrm>
            <a:prstGeom prst="rect">
              <a:avLst/>
            </a:prstGeom>
          </p:spPr>
          <p:txBody>
            <a:bodyPr wrap="square">
              <a:spAutoFit/>
            </a:bodyPr>
            <a:lstStyle/>
            <a:p>
              <a:pPr algn="ctr"/>
              <a:r>
                <a:rPr lang="en-ZA" sz="1100" b="1" u="sng" dirty="0">
                  <a:effectLst/>
                  <a:latin typeface="Arial" panose="020B0604020202020204" pitchFamily="34" charset="0"/>
                  <a:ea typeface="Calibri" panose="020F0502020204030204" pitchFamily="34" charset="0"/>
                </a:rPr>
                <a:t>Cytokines</a:t>
              </a:r>
            </a:p>
            <a:p>
              <a:r>
                <a:rPr lang="en-ZA" sz="1100" b="1" dirty="0">
                  <a:latin typeface="Arial" panose="020B0604020202020204" pitchFamily="34" charset="0"/>
                  <a:ea typeface="Calibri" panose="020F0502020204030204" pitchFamily="34" charset="0"/>
                </a:rPr>
                <a:t>Pro-inflammatory  </a:t>
              </a:r>
            </a:p>
            <a:p>
              <a:r>
                <a:rPr lang="en-ZA" sz="1100" b="1" dirty="0">
                  <a:latin typeface="Arial" panose="020B0604020202020204" pitchFamily="34" charset="0"/>
                  <a:ea typeface="Calibri" panose="020F0502020204030204" pitchFamily="34" charset="0"/>
                </a:rPr>
                <a:t>C</a:t>
              </a:r>
              <a:r>
                <a:rPr lang="en-ZA" sz="1100" b="1" dirty="0">
                  <a:effectLst/>
                  <a:latin typeface="Arial" panose="020B0604020202020204" pitchFamily="34" charset="0"/>
                  <a:ea typeface="Calibri" panose="020F0502020204030204" pitchFamily="34" charset="0"/>
                </a:rPr>
                <a:t>hemokines </a:t>
              </a:r>
            </a:p>
            <a:p>
              <a:r>
                <a:rPr lang="en-ZA" sz="1100" b="1" dirty="0">
                  <a:latin typeface="Arial" panose="020B0604020202020204" pitchFamily="34" charset="0"/>
                  <a:ea typeface="Calibri" panose="020F0502020204030204" pitchFamily="34" charset="0"/>
                </a:rPr>
                <a:t>G</a:t>
              </a:r>
              <a:r>
                <a:rPr lang="en-ZA" sz="1100" b="1" dirty="0">
                  <a:effectLst/>
                  <a:latin typeface="Arial" panose="020B0604020202020204" pitchFamily="34" charset="0"/>
                  <a:ea typeface="Calibri" panose="020F0502020204030204" pitchFamily="34" charset="0"/>
                </a:rPr>
                <a:t>rowth factors </a:t>
              </a:r>
            </a:p>
            <a:p>
              <a:r>
                <a:rPr lang="en-ZA" sz="1100" b="1" dirty="0">
                  <a:latin typeface="Arial" panose="020B0604020202020204" pitchFamily="34" charset="0"/>
                  <a:ea typeface="Calibri" panose="020F0502020204030204" pitchFamily="34" charset="0"/>
                </a:rPr>
                <a:t>A</a:t>
              </a:r>
              <a:r>
                <a:rPr lang="en-ZA" sz="1100" b="1" dirty="0">
                  <a:effectLst/>
                  <a:latin typeface="Arial" panose="020B0604020202020204" pitchFamily="34" charset="0"/>
                  <a:ea typeface="Calibri" panose="020F0502020204030204" pitchFamily="34" charset="0"/>
                </a:rPr>
                <a:t>daptive </a:t>
              </a:r>
              <a:endParaRPr lang="en-ZA" sz="1100" b="1" dirty="0">
                <a:latin typeface="Arial" panose="020B0604020202020204" pitchFamily="34" charset="0"/>
                <a:ea typeface="Calibri" panose="020F0502020204030204" pitchFamily="34" charset="0"/>
              </a:endParaRPr>
            </a:p>
            <a:p>
              <a:r>
                <a:rPr lang="en-ZA" sz="1100" b="1" dirty="0">
                  <a:effectLst/>
                  <a:latin typeface="Arial" panose="020B0604020202020204" pitchFamily="34" charset="0"/>
                  <a:ea typeface="Calibri" panose="020F0502020204030204" pitchFamily="34" charset="0"/>
                </a:rPr>
                <a:t>Anti-inflammatory </a:t>
              </a:r>
              <a:endParaRPr lang="en-ZA" sz="1100" b="1" dirty="0"/>
            </a:p>
          </p:txBody>
        </p:sp>
        <p:sp>
          <p:nvSpPr>
            <p:cNvPr id="47" name="Rectangle 46"/>
            <p:cNvSpPr/>
            <p:nvPr/>
          </p:nvSpPr>
          <p:spPr>
            <a:xfrm>
              <a:off x="9656344" y="1576508"/>
              <a:ext cx="176957" cy="8485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sp>
          <p:nvSpPr>
            <p:cNvPr id="48" name="Rectangle 47"/>
            <p:cNvSpPr/>
            <p:nvPr/>
          </p:nvSpPr>
          <p:spPr>
            <a:xfrm>
              <a:off x="9666559" y="1819517"/>
              <a:ext cx="176957" cy="84858"/>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sp>
          <p:nvSpPr>
            <p:cNvPr id="49" name="Rectangle 48"/>
            <p:cNvSpPr/>
            <p:nvPr/>
          </p:nvSpPr>
          <p:spPr>
            <a:xfrm>
              <a:off x="9676080" y="2048151"/>
              <a:ext cx="176957" cy="84858"/>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sp>
          <p:nvSpPr>
            <p:cNvPr id="50" name="Rectangle 49"/>
            <p:cNvSpPr/>
            <p:nvPr/>
          </p:nvSpPr>
          <p:spPr>
            <a:xfrm>
              <a:off x="9676074" y="2262494"/>
              <a:ext cx="176957" cy="84858"/>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sp>
          <p:nvSpPr>
            <p:cNvPr id="51" name="Rectangle 50"/>
            <p:cNvSpPr/>
            <p:nvPr/>
          </p:nvSpPr>
          <p:spPr>
            <a:xfrm>
              <a:off x="9686298" y="2467344"/>
              <a:ext cx="176957" cy="61054"/>
            </a:xfrm>
            <a:prstGeom prst="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grpSp>
      <p:grpSp>
        <p:nvGrpSpPr>
          <p:cNvPr id="3" name="Group 2"/>
          <p:cNvGrpSpPr/>
          <p:nvPr/>
        </p:nvGrpSpPr>
        <p:grpSpPr>
          <a:xfrm>
            <a:off x="377523" y="828876"/>
            <a:ext cx="4551672" cy="584775"/>
            <a:chOff x="177491" y="1328595"/>
            <a:chExt cx="4423084" cy="584775"/>
          </a:xfrm>
        </p:grpSpPr>
        <p:sp>
          <p:nvSpPr>
            <p:cNvPr id="2" name="Rectangle 1"/>
            <p:cNvSpPr/>
            <p:nvPr/>
          </p:nvSpPr>
          <p:spPr>
            <a:xfrm>
              <a:off x="242048" y="1328595"/>
              <a:ext cx="4358527" cy="584775"/>
            </a:xfrm>
            <a:prstGeom prst="rect">
              <a:avLst/>
            </a:prstGeom>
          </p:spPr>
          <p:txBody>
            <a:bodyPr wrap="square">
              <a:spAutoFit/>
            </a:bodyPr>
            <a:lstStyle/>
            <a:p>
              <a:pPr algn="ctr"/>
              <a:r>
                <a:rPr lang="en-ZA" sz="1600" b="1" dirty="0">
                  <a:ea typeface="Calibri" panose="020F0502020204030204" pitchFamily="34" charset="0"/>
                </a:rPr>
                <a:t>Interaction p-values</a:t>
              </a:r>
            </a:p>
            <a:p>
              <a:r>
                <a:rPr lang="en-ZA" sz="1600" dirty="0">
                  <a:ea typeface="Calibri" panose="020F0502020204030204" pitchFamily="34" charset="0"/>
                </a:rPr>
                <a:t>p &lt; 0.05   	 p &gt; 0.05 and ≤ 0.1 	p &gt; 0.1 and ≤ 0.2</a:t>
              </a:r>
              <a:endParaRPr lang="en-ZA" sz="1600" dirty="0"/>
            </a:p>
          </p:txBody>
        </p:sp>
        <p:sp>
          <p:nvSpPr>
            <p:cNvPr id="52" name="Rectangle 51"/>
            <p:cNvSpPr/>
            <p:nvPr/>
          </p:nvSpPr>
          <p:spPr>
            <a:xfrm>
              <a:off x="177491" y="1728418"/>
              <a:ext cx="91440" cy="63544"/>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sp>
          <p:nvSpPr>
            <p:cNvPr id="53" name="Rectangle 52"/>
            <p:cNvSpPr/>
            <p:nvPr/>
          </p:nvSpPr>
          <p:spPr>
            <a:xfrm>
              <a:off x="1130193" y="1710372"/>
              <a:ext cx="91440" cy="63544"/>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sp>
          <p:nvSpPr>
            <p:cNvPr id="54" name="Rectangle 53"/>
            <p:cNvSpPr/>
            <p:nvPr/>
          </p:nvSpPr>
          <p:spPr>
            <a:xfrm>
              <a:off x="2841900" y="1713466"/>
              <a:ext cx="91440" cy="63544"/>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a:p>
          </p:txBody>
        </p:sp>
      </p:grpSp>
      <p:sp>
        <p:nvSpPr>
          <p:cNvPr id="4" name="Rectangle 3"/>
          <p:cNvSpPr/>
          <p:nvPr/>
        </p:nvSpPr>
        <p:spPr>
          <a:xfrm>
            <a:off x="606130" y="1376234"/>
            <a:ext cx="4139395" cy="584775"/>
          </a:xfrm>
          <a:prstGeom prst="rect">
            <a:avLst/>
          </a:prstGeom>
        </p:spPr>
        <p:txBody>
          <a:bodyPr wrap="square">
            <a:spAutoFit/>
          </a:bodyPr>
          <a:lstStyle/>
          <a:p>
            <a:pPr algn="ctr"/>
            <a:r>
              <a:rPr lang="en-ZA" sz="1600" b="1" dirty="0" smtClean="0">
                <a:ea typeface="Calibri" panose="020F0502020204030204" pitchFamily="34" charset="0"/>
              </a:rPr>
              <a:t>Stratification p-values</a:t>
            </a:r>
          </a:p>
          <a:p>
            <a:r>
              <a:rPr lang="en-ZA" sz="1600" dirty="0" smtClean="0">
                <a:ea typeface="Calibri" panose="020F0502020204030204" pitchFamily="34" charset="0"/>
              </a:rPr>
              <a:t> </a:t>
            </a:r>
            <a:r>
              <a:rPr lang="en-ZA" sz="1600" dirty="0">
                <a:ea typeface="Calibri" panose="020F0502020204030204" pitchFamily="34" charset="0"/>
              </a:rPr>
              <a:t>p &lt; 0.05: *, p &lt; 0.01: ** and p &lt; 0.001: </a:t>
            </a:r>
            <a:r>
              <a:rPr lang="en-ZA" sz="1600" dirty="0" smtClean="0">
                <a:ea typeface="Calibri" panose="020F0502020204030204" pitchFamily="34" charset="0"/>
              </a:rPr>
              <a:t>***</a:t>
            </a:r>
            <a:endParaRPr lang="en-ZA" sz="1600" dirty="0"/>
          </a:p>
        </p:txBody>
      </p:sp>
    </p:spTree>
    <p:extLst>
      <p:ext uri="{BB962C8B-B14F-4D97-AF65-F5344CB8AC3E}">
        <p14:creationId xmlns:p14="http://schemas.microsoft.com/office/powerpoint/2010/main" val="39520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7E8BDF-8A71-484F-B05F-993FECE94CFE}"/>
              </a:ext>
            </a:extLst>
          </p:cNvPr>
          <p:cNvSpPr>
            <a:spLocks noGrp="1"/>
          </p:cNvSpPr>
          <p:nvPr>
            <p:ph type="title"/>
          </p:nvPr>
        </p:nvSpPr>
        <p:spPr>
          <a:xfrm>
            <a:off x="750480" y="111010"/>
            <a:ext cx="10691040" cy="1143000"/>
          </a:xfrm>
        </p:spPr>
        <p:txBody>
          <a:bodyPr/>
          <a:lstStyle/>
          <a:p>
            <a:r>
              <a:rPr lang="en-US" dirty="0"/>
              <a:t>Acknowledgements </a:t>
            </a:r>
          </a:p>
        </p:txBody>
      </p:sp>
      <p:sp>
        <p:nvSpPr>
          <p:cNvPr id="7" name="Content Placeholder 6">
            <a:extLst>
              <a:ext uri="{FF2B5EF4-FFF2-40B4-BE49-F238E27FC236}">
                <a16:creationId xmlns:a16="http://schemas.microsoft.com/office/drawing/2014/main" id="{C91CB920-47C6-A945-B348-0EE555B00892}"/>
              </a:ext>
            </a:extLst>
          </p:cNvPr>
          <p:cNvSpPr>
            <a:spLocks noGrp="1"/>
          </p:cNvSpPr>
          <p:nvPr>
            <p:ph idx="1"/>
          </p:nvPr>
        </p:nvSpPr>
        <p:spPr>
          <a:xfrm>
            <a:off x="750480" y="1157758"/>
            <a:ext cx="10691040" cy="4525963"/>
          </a:xfrm>
        </p:spPr>
        <p:txBody>
          <a:bodyPr>
            <a:noAutofit/>
          </a:bodyPr>
          <a:lstStyle/>
          <a:p>
            <a:r>
              <a:rPr lang="en-US" sz="2000" b="1" dirty="0"/>
              <a:t>Co-authors</a:t>
            </a:r>
            <a:r>
              <a:rPr lang="en-US" sz="2000" dirty="0"/>
              <a:t>: </a:t>
            </a:r>
            <a:r>
              <a:rPr lang="en-ZA" sz="2000" dirty="0" err="1"/>
              <a:t>Lenine</a:t>
            </a:r>
            <a:r>
              <a:rPr lang="en-ZA" sz="2000" dirty="0"/>
              <a:t> J. Liebenberg</a:t>
            </a:r>
            <a:r>
              <a:rPr lang="en-ZA" sz="2000" baseline="30000" dirty="0"/>
              <a:t>1,2</a:t>
            </a:r>
            <a:r>
              <a:rPr lang="en-ZA" sz="2000" dirty="0"/>
              <a:t>, Alasdair Leslie</a:t>
            </a:r>
            <a:r>
              <a:rPr lang="en-ZA" sz="2000" baseline="30000" dirty="0"/>
              <a:t>3</a:t>
            </a:r>
            <a:r>
              <a:rPr lang="en-ZA" sz="2000" dirty="0"/>
              <a:t>, Laura Noel-Romas</a:t>
            </a:r>
            <a:r>
              <a:rPr lang="en-ZA" sz="2000" baseline="30000" dirty="0"/>
              <a:t>5,6</a:t>
            </a:r>
            <a:r>
              <a:rPr lang="en-ZA" sz="2000" dirty="0"/>
              <a:t>, Amanda Mabhula</a:t>
            </a:r>
            <a:r>
              <a:rPr lang="en-ZA" sz="2000" baseline="30000" dirty="0"/>
              <a:t>3</a:t>
            </a:r>
            <a:r>
              <a:rPr lang="en-ZA" sz="2000" dirty="0"/>
              <a:t>, </a:t>
            </a:r>
            <a:r>
              <a:rPr lang="en-ZA" sz="2000" dirty="0" err="1"/>
              <a:t>Nobuhle</a:t>
            </a:r>
            <a:r>
              <a:rPr lang="en-ZA" sz="2000" dirty="0"/>
              <a:t> Mchunu</a:t>
            </a:r>
            <a:r>
              <a:rPr lang="en-ZA" sz="2000" baseline="30000" dirty="0"/>
              <a:t>1</a:t>
            </a:r>
            <a:r>
              <a:rPr lang="en-ZA" sz="2000" dirty="0"/>
              <a:t>, Michelle Perner</a:t>
            </a:r>
            <a:r>
              <a:rPr lang="en-ZA" sz="2000" baseline="30000" dirty="0"/>
              <a:t>5,6</a:t>
            </a:r>
            <a:r>
              <a:rPr lang="en-ZA" sz="2000" dirty="0"/>
              <a:t>, Kenzie Birse</a:t>
            </a:r>
            <a:r>
              <a:rPr lang="en-ZA" sz="2000" baseline="30000" dirty="0"/>
              <a:t>5,6</a:t>
            </a:r>
            <a:r>
              <a:rPr lang="en-ZA" sz="2000" dirty="0"/>
              <a:t>, Sinaye Ngcapu</a:t>
            </a:r>
            <a:r>
              <a:rPr lang="en-ZA" sz="2000" baseline="30000" dirty="0"/>
              <a:t>1,2</a:t>
            </a:r>
            <a:r>
              <a:rPr lang="en-ZA" sz="2000" dirty="0"/>
              <a:t>, John H. Adamson</a:t>
            </a:r>
            <a:r>
              <a:rPr lang="en-ZA" sz="2000" baseline="30000" dirty="0"/>
              <a:t>3</a:t>
            </a:r>
            <a:r>
              <a:rPr lang="en-ZA" sz="2000" dirty="0"/>
              <a:t>, Katya Govender</a:t>
            </a:r>
            <a:r>
              <a:rPr lang="en-ZA" sz="2000" baseline="30000" dirty="0"/>
              <a:t>3</a:t>
            </a:r>
            <a:r>
              <a:rPr lang="en-ZA" sz="2000" dirty="0"/>
              <a:t>, Nigel J. Garrett</a:t>
            </a:r>
            <a:r>
              <a:rPr lang="en-ZA" sz="2000" baseline="30000" dirty="0"/>
              <a:t>1</a:t>
            </a:r>
            <a:r>
              <a:rPr lang="en-ZA" sz="2000" dirty="0"/>
              <a:t>, Natasha Samsunder</a:t>
            </a:r>
            <a:r>
              <a:rPr lang="en-ZA" sz="2000" baseline="30000" dirty="0"/>
              <a:t>1</a:t>
            </a:r>
            <a:r>
              <a:rPr lang="en-ZA" sz="2000" dirty="0"/>
              <a:t>, Adam D. Burgener</a:t>
            </a:r>
            <a:r>
              <a:rPr lang="en-ZA" sz="2000" baseline="30000" dirty="0"/>
              <a:t>4,5,6,7</a:t>
            </a:r>
            <a:r>
              <a:rPr lang="en-ZA" sz="2000" dirty="0"/>
              <a:t>, Salim S. </a:t>
            </a:r>
            <a:r>
              <a:rPr lang="en-ZA" sz="2000" dirty="0" err="1"/>
              <a:t>Abdool</a:t>
            </a:r>
            <a:r>
              <a:rPr lang="en-ZA" sz="2000" dirty="0"/>
              <a:t> Karim</a:t>
            </a:r>
            <a:r>
              <a:rPr lang="en-ZA" sz="2000" baseline="30000" dirty="0"/>
              <a:t>1,8</a:t>
            </a:r>
            <a:r>
              <a:rPr lang="en-ZA" sz="2000" dirty="0"/>
              <a:t>, </a:t>
            </a:r>
            <a:r>
              <a:rPr lang="en-ZA" sz="2000" dirty="0" err="1"/>
              <a:t>Quarraisha</a:t>
            </a:r>
            <a:r>
              <a:rPr lang="en-ZA" sz="2000" dirty="0"/>
              <a:t> </a:t>
            </a:r>
            <a:r>
              <a:rPr lang="en-ZA" sz="2000" dirty="0" err="1"/>
              <a:t>Abdool</a:t>
            </a:r>
            <a:r>
              <a:rPr lang="en-ZA" sz="2000" dirty="0"/>
              <a:t> Karim</a:t>
            </a:r>
            <a:r>
              <a:rPr lang="en-ZA" sz="2000" baseline="30000" dirty="0"/>
              <a:t>1,8</a:t>
            </a:r>
            <a:r>
              <a:rPr lang="en-ZA" sz="2000" dirty="0"/>
              <a:t>, Jo-Ann S. Passmore</a:t>
            </a:r>
            <a:r>
              <a:rPr lang="en-ZA" sz="2000" baseline="30000" dirty="0"/>
              <a:t>1,9</a:t>
            </a:r>
            <a:r>
              <a:rPr lang="en-ZA" sz="2000" dirty="0"/>
              <a:t>, Lyle R. McKinnon</a:t>
            </a:r>
            <a:r>
              <a:rPr lang="en-ZA" sz="2000" baseline="30000" dirty="0"/>
              <a:t>1,5,6</a:t>
            </a:r>
            <a:endParaRPr lang="en-US" sz="2000" dirty="0"/>
          </a:p>
          <a:p>
            <a:r>
              <a:rPr lang="en-ZA" sz="2000" dirty="0"/>
              <a:t>CAPRISA002 and 004 study participants, and the clinical and laboratory staff who worked on these studies. </a:t>
            </a:r>
          </a:p>
          <a:p>
            <a:r>
              <a:rPr lang="en-ZA" sz="2000" b="1" dirty="0"/>
              <a:t>Funding</a:t>
            </a:r>
            <a:r>
              <a:rPr lang="en-ZA" sz="2000" dirty="0"/>
              <a:t>: Canadian Institutes of Health Research CIHR) (A.D.B., L.R.M. TMI 138658). R.P.M. was previously funded by the South African National Research Foundation (NRF) PhD Scholarship and University of KwaZulu-Natal College of Health Science (CHS) for PhD running expenses. L.J.L. is funded by a South African National Research Foundation (NRF) Research Career Advancement Fellowship award. L.R.M. and A.D.B are supported by a CIHR New Investigator Awards. </a:t>
            </a:r>
          </a:p>
          <a:p>
            <a:r>
              <a:rPr lang="en-ZA" sz="2000" dirty="0"/>
              <a:t>The CAPRISA 004 tenofovir gel trial was funded principally by the U.S. Agency for International Development, grants through FHI360, and CONRAD for product manufacturing, with support from the South African Department of Science and Technology (DST). </a:t>
            </a:r>
            <a:endParaRPr lang="en-CA" sz="2000" dirty="0"/>
          </a:p>
        </p:txBody>
      </p:sp>
    </p:spTree>
    <p:extLst>
      <p:ext uri="{BB962C8B-B14F-4D97-AF65-F5344CB8AC3E}">
        <p14:creationId xmlns:p14="http://schemas.microsoft.com/office/powerpoint/2010/main" val="888237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22096</TotalTime>
  <Words>615</Words>
  <Application>Microsoft Office PowerPoint</Application>
  <PresentationFormat>Widescreen</PresentationFormat>
  <Paragraphs>41</Paragraphs>
  <Slides>6</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Franklin Gothic Book</vt:lpstr>
      <vt:lpstr>Raleway</vt:lpstr>
      <vt:lpstr>AIDS 2016_Template</vt:lpstr>
      <vt:lpstr>Prism 7</vt:lpstr>
      <vt:lpstr>Plasma concentration of injectable contraceptive correlates with reduced cervicovaginal mucosal growth factor expression in South African women</vt:lpstr>
      <vt:lpstr>Conflict of interest</vt:lpstr>
      <vt:lpstr>Background </vt:lpstr>
      <vt:lpstr>DMPA was associated with reduced growth factors (particularly G-CSF and M-CSF)</vt:lpstr>
      <vt:lpstr>The biological effects of DMPA may vary depending on co-factors including age, HSV-2 status and vaginal microbiome composition.</vt:lpstr>
      <vt:lpstr>Acknowledgements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103</cp:revision>
  <cp:lastPrinted>2017-01-16T15:31:13Z</cp:lastPrinted>
  <dcterms:created xsi:type="dcterms:W3CDTF">2017-01-13T09:09:35Z</dcterms:created>
  <dcterms:modified xsi:type="dcterms:W3CDTF">2019-07-23T13:20:10Z</dcterms:modified>
</cp:coreProperties>
</file>